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2.xml" ContentType="application/vnd.openxmlformats-officedocument.drawingml.chart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68"/>
  </p:notesMasterIdLst>
  <p:sldIdLst>
    <p:sldId id="256" r:id="rId2"/>
    <p:sldId id="630" r:id="rId3"/>
    <p:sldId id="464" r:id="rId4"/>
    <p:sldId id="555" r:id="rId5"/>
    <p:sldId id="552" r:id="rId6"/>
    <p:sldId id="556" r:id="rId7"/>
    <p:sldId id="554" r:id="rId8"/>
    <p:sldId id="435" r:id="rId9"/>
    <p:sldId id="557" r:id="rId10"/>
    <p:sldId id="600" r:id="rId11"/>
    <p:sldId id="599" r:id="rId12"/>
    <p:sldId id="559" r:id="rId13"/>
    <p:sldId id="606" r:id="rId14"/>
    <p:sldId id="562" r:id="rId15"/>
    <p:sldId id="564" r:id="rId16"/>
    <p:sldId id="572" r:id="rId17"/>
    <p:sldId id="574" r:id="rId18"/>
    <p:sldId id="573" r:id="rId19"/>
    <p:sldId id="622" r:id="rId20"/>
    <p:sldId id="607" r:id="rId21"/>
    <p:sldId id="567" r:id="rId22"/>
    <p:sldId id="569" r:id="rId23"/>
    <p:sldId id="577" r:id="rId24"/>
    <p:sldId id="461" r:id="rId25"/>
    <p:sldId id="438" r:id="rId26"/>
    <p:sldId id="549" r:id="rId27"/>
    <p:sldId id="631" r:id="rId28"/>
    <p:sldId id="430" r:id="rId29"/>
    <p:sldId id="534" r:id="rId30"/>
    <p:sldId id="536" r:id="rId31"/>
    <p:sldId id="467" r:id="rId32"/>
    <p:sldId id="537" r:id="rId33"/>
    <p:sldId id="545" r:id="rId34"/>
    <p:sldId id="610" r:id="rId35"/>
    <p:sldId id="609" r:id="rId36"/>
    <p:sldId id="611" r:id="rId37"/>
    <p:sldId id="378" r:id="rId38"/>
    <p:sldId id="380" r:id="rId39"/>
    <p:sldId id="623" r:id="rId40"/>
    <p:sldId id="546" r:id="rId41"/>
    <p:sldId id="511" r:id="rId42"/>
    <p:sldId id="613" r:id="rId43"/>
    <p:sldId id="578" r:id="rId44"/>
    <p:sldId id="501" r:id="rId45"/>
    <p:sldId id="615" r:id="rId46"/>
    <p:sldId id="320" r:id="rId47"/>
    <p:sldId id="332" r:id="rId48"/>
    <p:sldId id="579" r:id="rId49"/>
    <p:sldId id="346" r:id="rId50"/>
    <p:sldId id="364" r:id="rId51"/>
    <p:sldId id="365" r:id="rId52"/>
    <p:sldId id="348" r:id="rId53"/>
    <p:sldId id="583" r:id="rId54"/>
    <p:sldId id="618" r:id="rId55"/>
    <p:sldId id="518" r:id="rId56"/>
    <p:sldId id="393" r:id="rId57"/>
    <p:sldId id="538" r:id="rId58"/>
    <p:sldId id="588" r:id="rId59"/>
    <p:sldId id="515" r:id="rId60"/>
    <p:sldId id="589" r:id="rId61"/>
    <p:sldId id="632" r:id="rId62"/>
    <p:sldId id="594" r:id="rId63"/>
    <p:sldId id="625" r:id="rId64"/>
    <p:sldId id="633" r:id="rId65"/>
    <p:sldId id="624" r:id="rId66"/>
    <p:sldId id="619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184" autoAdjust="0"/>
  </p:normalViewPr>
  <p:slideViewPr>
    <p:cSldViewPr snapToGrid="0" snapToObjects="1">
      <p:cViewPr>
        <p:scale>
          <a:sx n="100" d="100"/>
          <a:sy n="100" d="100"/>
        </p:scale>
        <p:origin x="-134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8359896"/>
        <c:axId val="-2122156104"/>
      </c:barChart>
      <c:catAx>
        <c:axId val="21283598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2156104"/>
        <c:crosses val="autoZero"/>
        <c:auto val="1"/>
        <c:lblAlgn val="ctr"/>
        <c:lblOffset val="100"/>
        <c:noMultiLvlLbl val="0"/>
      </c:catAx>
      <c:valAx>
        <c:axId val="-2122156104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2835989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Chambers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Sheet4!$B$5:$B$6</c:f>
              <c:numCache>
                <c:formatCode>General</c:formatCode>
                <c:ptCount val="2"/>
                <c:pt idx="0">
                  <c:v>61.0</c:v>
                </c:pt>
                <c:pt idx="1">
                  <c:v>58.0</c:v>
                </c:pt>
              </c:numCache>
            </c:numRef>
          </c:val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Relgram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Sheet4!$C$5:$C$6</c:f>
              <c:numCache>
                <c:formatCode>General</c:formatCode>
                <c:ptCount val="2"/>
                <c:pt idx="0">
                  <c:v>92.0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689064"/>
        <c:axId val="-2120686088"/>
      </c:barChart>
      <c:catAx>
        <c:axId val="-2120689064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0686088"/>
        <c:crosses val="autoZero"/>
        <c:auto val="1"/>
        <c:lblAlgn val="ctr"/>
        <c:lblOffset val="100"/>
        <c:noMultiLvlLbl val="0"/>
      </c:catAx>
      <c:valAx>
        <c:axId val="-212068608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20689064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E29956"/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20461096"/>
        <c:axId val="-2120458088"/>
      </c:barChart>
      <c:catAx>
        <c:axId val="-212046109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20458088"/>
        <c:crosses val="autoZero"/>
        <c:auto val="1"/>
        <c:lblAlgn val="ctr"/>
        <c:lblOffset val="100"/>
        <c:noMultiLvlLbl val="0"/>
      </c:catAx>
      <c:valAx>
        <c:axId val="-2120458088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20461096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1506B-3820-2F4E-B883-019545FE0792}" type="doc">
      <dgm:prSet loTypeId="urn:microsoft.com/office/officeart/2005/8/layout/cycle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7C7DFE-8463-2640-9A54-FCC20418598A}">
      <dgm:prSet phldrT="[Text]"/>
      <dgm:spPr/>
      <dgm:t>
        <a:bodyPr/>
        <a:lstStyle/>
        <a:p>
          <a:r>
            <a:rPr lang="en-US" dirty="0" smtClean="0"/>
            <a:t>Representation</a:t>
          </a:r>
          <a:endParaRPr lang="en-US" dirty="0"/>
        </a:p>
      </dgm:t>
    </dgm:pt>
    <dgm:pt modelId="{B6431A82-F5DC-9E41-8BCE-A3639FE5EAE2}" type="parTrans" cxnId="{371E8B83-0BB5-A34E-92A7-473FA0E0F508}">
      <dgm:prSet/>
      <dgm:spPr/>
      <dgm:t>
        <a:bodyPr/>
        <a:lstStyle/>
        <a:p>
          <a:endParaRPr lang="en-US"/>
        </a:p>
      </dgm:t>
    </dgm:pt>
    <dgm:pt modelId="{1F4905D1-5330-FA40-9FC3-34DEFA9115B7}" type="sibTrans" cxnId="{371E8B83-0BB5-A34E-92A7-473FA0E0F508}">
      <dgm:prSet/>
      <dgm:spPr/>
      <dgm:t>
        <a:bodyPr/>
        <a:lstStyle/>
        <a:p>
          <a:endParaRPr lang="en-US"/>
        </a:p>
      </dgm:t>
    </dgm:pt>
    <dgm:pt modelId="{C090B546-F3DA-EF46-AB6C-C241771F115B}">
      <dgm:prSet phldrT="[Text]"/>
      <dgm:spPr/>
      <dgm:t>
        <a:bodyPr/>
        <a:lstStyle/>
        <a:p>
          <a:r>
            <a:rPr lang="en-US" dirty="0" smtClean="0"/>
            <a:t>Extraction</a:t>
          </a:r>
          <a:endParaRPr lang="en-US" dirty="0"/>
        </a:p>
      </dgm:t>
    </dgm:pt>
    <dgm:pt modelId="{90B228F1-3C66-554F-936F-CF34A079DA4F}" type="parTrans" cxnId="{9BFB7F44-5C37-2742-9FA4-D34BA1624975}">
      <dgm:prSet/>
      <dgm:spPr/>
      <dgm:t>
        <a:bodyPr/>
        <a:lstStyle/>
        <a:p>
          <a:endParaRPr lang="en-US"/>
        </a:p>
      </dgm:t>
    </dgm:pt>
    <dgm:pt modelId="{726F3AAD-F3F8-4349-AEE0-D0B7C75CF6E8}" type="sibTrans" cxnId="{9BFB7F44-5C37-2742-9FA4-D34BA1624975}">
      <dgm:prSet/>
      <dgm:spPr/>
      <dgm:t>
        <a:bodyPr/>
        <a:lstStyle/>
        <a:p>
          <a:endParaRPr lang="en-US"/>
        </a:p>
      </dgm:t>
    </dgm:pt>
    <dgm:pt modelId="{B02845EF-814E-B84A-90DA-1D9F479488CD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81EB33DF-610B-414F-97C0-A51CA92B2939}" type="parTrans" cxnId="{0134713C-C33F-AE45-9ACF-F8CE467502E9}">
      <dgm:prSet/>
      <dgm:spPr/>
      <dgm:t>
        <a:bodyPr/>
        <a:lstStyle/>
        <a:p>
          <a:endParaRPr lang="en-US"/>
        </a:p>
      </dgm:t>
    </dgm:pt>
    <dgm:pt modelId="{F17CF6B0-E2B3-1849-B2E8-7EFB5F0D525F}" type="sibTrans" cxnId="{0134713C-C33F-AE45-9ACF-F8CE467502E9}">
      <dgm:prSet/>
      <dgm:spPr/>
      <dgm:t>
        <a:bodyPr/>
        <a:lstStyle/>
        <a:p>
          <a:endParaRPr lang="en-US"/>
        </a:p>
      </dgm:t>
    </dgm:pt>
    <dgm:pt modelId="{836066EC-1AE3-E343-867A-85B4608D7089}" type="pres">
      <dgm:prSet presAssocID="{9691506B-3820-2F4E-B883-019545FE079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1F29C0-E8D4-B04D-BC2A-9B7DC4270B01}" type="pres">
      <dgm:prSet presAssocID="{D27C7DFE-8463-2640-9A54-FCC20418598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C4470-9CEF-6B47-9DCF-F72B28E42640}" type="pres">
      <dgm:prSet presAssocID="{1F4905D1-5330-FA40-9FC3-34DEFA9115B7}" presName="sibTrans" presStyleLbl="sibTrans2D1" presStyleIdx="0" presStyleCnt="3" custLinFactNeighborX="57914" custLinFactNeighborY="-15058"/>
      <dgm:spPr/>
      <dgm:t>
        <a:bodyPr/>
        <a:lstStyle/>
        <a:p>
          <a:endParaRPr lang="en-US"/>
        </a:p>
      </dgm:t>
    </dgm:pt>
    <dgm:pt modelId="{20D10432-AB36-E749-AF42-A5E0886B12A7}" type="pres">
      <dgm:prSet presAssocID="{1F4905D1-5330-FA40-9FC3-34DEFA9115B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1266147-CAD7-B34A-BD1B-6A72900E7483}" type="pres">
      <dgm:prSet presAssocID="{C090B546-F3DA-EF46-AB6C-C241771F11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DC570-D46E-B840-97AF-90648991934C}" type="pres">
      <dgm:prSet presAssocID="{726F3AAD-F3F8-4349-AEE0-D0B7C75CF6E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60FF617E-2BF1-D240-B0C3-EBC18A0F3710}" type="pres">
      <dgm:prSet presAssocID="{726F3AAD-F3F8-4349-AEE0-D0B7C75CF6E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F300AB4C-E6B2-3A41-9BBF-1DFF4F32D702}" type="pres">
      <dgm:prSet presAssocID="{B02845EF-814E-B84A-90DA-1D9F479488C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AE261-CA6A-2944-BA50-E6255099CC32}" type="pres">
      <dgm:prSet presAssocID="{F17CF6B0-E2B3-1849-B2E8-7EFB5F0D525F}" presName="sibTrans" presStyleLbl="sibTrans2D1" presStyleIdx="2" presStyleCnt="3" custLinFactNeighborX="-72665" custLinFactNeighborY="-15058"/>
      <dgm:spPr/>
      <dgm:t>
        <a:bodyPr/>
        <a:lstStyle/>
        <a:p>
          <a:endParaRPr lang="en-US"/>
        </a:p>
      </dgm:t>
    </dgm:pt>
    <dgm:pt modelId="{24E39832-0C4E-F44B-8D61-5F44522553C6}" type="pres">
      <dgm:prSet presAssocID="{F17CF6B0-E2B3-1849-B2E8-7EFB5F0D525F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CE8B6C3F-DB72-CF40-B454-8907FDCDABBF}" type="presOf" srcId="{726F3AAD-F3F8-4349-AEE0-D0B7C75CF6E8}" destId="{60FF617E-2BF1-D240-B0C3-EBC18A0F3710}" srcOrd="1" destOrd="0" presId="urn:microsoft.com/office/officeart/2005/8/layout/cycle7"/>
    <dgm:cxn modelId="{A38E3824-FFCC-A442-8157-E94242765CE2}" type="presOf" srcId="{1F4905D1-5330-FA40-9FC3-34DEFA9115B7}" destId="{20D10432-AB36-E749-AF42-A5E0886B12A7}" srcOrd="1" destOrd="0" presId="urn:microsoft.com/office/officeart/2005/8/layout/cycle7"/>
    <dgm:cxn modelId="{371E8B83-0BB5-A34E-92A7-473FA0E0F508}" srcId="{9691506B-3820-2F4E-B883-019545FE0792}" destId="{D27C7DFE-8463-2640-9A54-FCC20418598A}" srcOrd="0" destOrd="0" parTransId="{B6431A82-F5DC-9E41-8BCE-A3639FE5EAE2}" sibTransId="{1F4905D1-5330-FA40-9FC3-34DEFA9115B7}"/>
    <dgm:cxn modelId="{9BFB7F44-5C37-2742-9FA4-D34BA1624975}" srcId="{9691506B-3820-2F4E-B883-019545FE0792}" destId="{C090B546-F3DA-EF46-AB6C-C241771F115B}" srcOrd="1" destOrd="0" parTransId="{90B228F1-3C66-554F-936F-CF34A079DA4F}" sibTransId="{726F3AAD-F3F8-4349-AEE0-D0B7C75CF6E8}"/>
    <dgm:cxn modelId="{4EAE41F4-3873-9047-8A52-7065645DE2DC}" type="presOf" srcId="{B02845EF-814E-B84A-90DA-1D9F479488CD}" destId="{F300AB4C-E6B2-3A41-9BBF-1DFF4F32D702}" srcOrd="0" destOrd="0" presId="urn:microsoft.com/office/officeart/2005/8/layout/cycle7"/>
    <dgm:cxn modelId="{A8489DB7-6339-5348-B5C6-82A946ADE299}" type="presOf" srcId="{C090B546-F3DA-EF46-AB6C-C241771F115B}" destId="{11266147-CAD7-B34A-BD1B-6A72900E7483}" srcOrd="0" destOrd="0" presId="urn:microsoft.com/office/officeart/2005/8/layout/cycle7"/>
    <dgm:cxn modelId="{7D591E23-43A0-834A-80CB-499D29A50936}" type="presOf" srcId="{726F3AAD-F3F8-4349-AEE0-D0B7C75CF6E8}" destId="{9E8DC570-D46E-B840-97AF-90648991934C}" srcOrd="0" destOrd="0" presId="urn:microsoft.com/office/officeart/2005/8/layout/cycle7"/>
    <dgm:cxn modelId="{F82B7D3D-415A-B046-84B7-20282F2B44F7}" type="presOf" srcId="{9691506B-3820-2F4E-B883-019545FE0792}" destId="{836066EC-1AE3-E343-867A-85B4608D7089}" srcOrd="0" destOrd="0" presId="urn:microsoft.com/office/officeart/2005/8/layout/cycle7"/>
    <dgm:cxn modelId="{FB8B9690-5533-4B4F-9039-BCA360601C32}" type="presOf" srcId="{1F4905D1-5330-FA40-9FC3-34DEFA9115B7}" destId="{4C8C4470-9CEF-6B47-9DCF-F72B28E42640}" srcOrd="0" destOrd="0" presId="urn:microsoft.com/office/officeart/2005/8/layout/cycle7"/>
    <dgm:cxn modelId="{6CF4DF15-54D5-064B-A905-2893BAE75A21}" type="presOf" srcId="{D27C7DFE-8463-2640-9A54-FCC20418598A}" destId="{A71F29C0-E8D4-B04D-BC2A-9B7DC4270B01}" srcOrd="0" destOrd="0" presId="urn:microsoft.com/office/officeart/2005/8/layout/cycle7"/>
    <dgm:cxn modelId="{01C976CC-E400-EA4D-879F-E16EBDA26B67}" type="presOf" srcId="{F17CF6B0-E2B3-1849-B2E8-7EFB5F0D525F}" destId="{C2DAE261-CA6A-2944-BA50-E6255099CC32}" srcOrd="0" destOrd="0" presId="urn:microsoft.com/office/officeart/2005/8/layout/cycle7"/>
    <dgm:cxn modelId="{0134713C-C33F-AE45-9ACF-F8CE467502E9}" srcId="{9691506B-3820-2F4E-B883-019545FE0792}" destId="{B02845EF-814E-B84A-90DA-1D9F479488CD}" srcOrd="2" destOrd="0" parTransId="{81EB33DF-610B-414F-97C0-A51CA92B2939}" sibTransId="{F17CF6B0-E2B3-1849-B2E8-7EFB5F0D525F}"/>
    <dgm:cxn modelId="{368ADFEB-98C4-1747-97D1-3F27C4A8F557}" type="presOf" srcId="{F17CF6B0-E2B3-1849-B2E8-7EFB5F0D525F}" destId="{24E39832-0C4E-F44B-8D61-5F44522553C6}" srcOrd="1" destOrd="0" presId="urn:microsoft.com/office/officeart/2005/8/layout/cycle7"/>
    <dgm:cxn modelId="{4A786E15-110C-7542-8FD1-C921DF5B343D}" type="presParOf" srcId="{836066EC-1AE3-E343-867A-85B4608D7089}" destId="{A71F29C0-E8D4-B04D-BC2A-9B7DC4270B01}" srcOrd="0" destOrd="0" presId="urn:microsoft.com/office/officeart/2005/8/layout/cycle7"/>
    <dgm:cxn modelId="{435CED64-2346-6F4A-B0B8-90AE1F524764}" type="presParOf" srcId="{836066EC-1AE3-E343-867A-85B4608D7089}" destId="{4C8C4470-9CEF-6B47-9DCF-F72B28E42640}" srcOrd="1" destOrd="0" presId="urn:microsoft.com/office/officeart/2005/8/layout/cycle7"/>
    <dgm:cxn modelId="{C4AE8FBF-123C-8F4B-B80C-CDF1E7549D76}" type="presParOf" srcId="{4C8C4470-9CEF-6B47-9DCF-F72B28E42640}" destId="{20D10432-AB36-E749-AF42-A5E0886B12A7}" srcOrd="0" destOrd="0" presId="urn:microsoft.com/office/officeart/2005/8/layout/cycle7"/>
    <dgm:cxn modelId="{061643B6-0B65-FC41-80D1-EB06A5D9F13A}" type="presParOf" srcId="{836066EC-1AE3-E343-867A-85B4608D7089}" destId="{11266147-CAD7-B34A-BD1B-6A72900E7483}" srcOrd="2" destOrd="0" presId="urn:microsoft.com/office/officeart/2005/8/layout/cycle7"/>
    <dgm:cxn modelId="{7789E461-BBED-9844-8767-CA12139C433C}" type="presParOf" srcId="{836066EC-1AE3-E343-867A-85B4608D7089}" destId="{9E8DC570-D46E-B840-97AF-90648991934C}" srcOrd="3" destOrd="0" presId="urn:microsoft.com/office/officeart/2005/8/layout/cycle7"/>
    <dgm:cxn modelId="{D90D1783-86E4-9C41-929E-6B27565A4E36}" type="presParOf" srcId="{9E8DC570-D46E-B840-97AF-90648991934C}" destId="{60FF617E-2BF1-D240-B0C3-EBC18A0F3710}" srcOrd="0" destOrd="0" presId="urn:microsoft.com/office/officeart/2005/8/layout/cycle7"/>
    <dgm:cxn modelId="{92311CB5-FC7C-FF4D-A3A0-F480BBD730DD}" type="presParOf" srcId="{836066EC-1AE3-E343-867A-85B4608D7089}" destId="{F300AB4C-E6B2-3A41-9BBF-1DFF4F32D702}" srcOrd="4" destOrd="0" presId="urn:microsoft.com/office/officeart/2005/8/layout/cycle7"/>
    <dgm:cxn modelId="{1D9DCDA1-ED0E-1742-869E-58DB4C00DA21}" type="presParOf" srcId="{836066EC-1AE3-E343-867A-85B4608D7089}" destId="{C2DAE261-CA6A-2944-BA50-E6255099CC32}" srcOrd="5" destOrd="0" presId="urn:microsoft.com/office/officeart/2005/8/layout/cycle7"/>
    <dgm:cxn modelId="{68D9B9D1-B6EF-6548-98E2-382FCE8410E8}" type="presParOf" srcId="{C2DAE261-CA6A-2944-BA50-E6255099CC32}" destId="{24E39832-0C4E-F44B-8D61-5F44522553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Traditional Information Extraction systems aim to identify semantic relationships between entities such as “Employed by” and “located at”.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trouble is we have to hand-specify these relations a-priori. The approach does not scale well if we want to switch to another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6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Suppose you want to find information about William Shatner. If you search, you get more than 8 million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Wouldn’t it be convenient if you have a topic page that covers information about the various facets of William Shatner?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build these types of pages automatically you need knowledge.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to know which are the most important pieces of information to cover.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interested in Information retrieval, extraction and the intersection of IR and mobile systems. retrieval.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intersection of information retrieval and mobile systems I have done work on energy efficient search from mobile phones.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information extraction I have worked on automatically extracting knowledge about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4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second motivation 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you are trying to find information about players suspended for drug use.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know a few players who recently got suspended you can find documents that mention their suspensions.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wouldn’t it be convenient</a:t>
            </a:r>
            <a:r>
              <a:rPr lang="en-US" baseline="0" dirty="0" smtClean="0"/>
              <a:t> to have this information in a structured format.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extract this type of structured information you knowledge about suspension events in general  --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there is a player who gets suspended, there is a drug, there is a period of ban etc.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another motivation.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type of a problem is central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succeed, you need several forms of knowledge, especially in a form that can be used for inference.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1.  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2. Extracting </a:t>
            </a:r>
            <a:r>
              <a:rPr lang="en-US" baseline="0" dirty="0" smtClean="0"/>
              <a:t>knowledge about events to serve as models of open-domain events. </a:t>
            </a:r>
          </a:p>
          <a:p>
            <a:pPr marL="0" indent="0">
              <a:buNone/>
            </a:pPr>
            <a:r>
              <a:rPr lang="en-US" baseline="0" dirty="0" smtClean="0"/>
              <a:t>3. Extracting </a:t>
            </a:r>
            <a:r>
              <a:rPr lang="en-US" baseline="0" dirty="0" smtClean="0"/>
              <a:t>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248762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82211" y="3261848"/>
            <a:ext cx="1962983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5801" y="4232176"/>
            <a:ext cx="626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Challenges:</a:t>
            </a:r>
          </a:p>
          <a:p>
            <a:endParaRPr lang="en-US" dirty="0" smtClean="0"/>
          </a:p>
          <a:p>
            <a:r>
              <a:rPr lang="en-US" dirty="0" smtClean="0"/>
              <a:t>	1) What are the key pieces of information to show?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2) How to find the information?</a:t>
            </a:r>
          </a:p>
          <a:p>
            <a:endParaRPr lang="en-US" dirty="0" smtClean="0"/>
          </a:p>
          <a:p>
            <a:r>
              <a:rPr lang="en-US" dirty="0" smtClean="0"/>
              <a:t>	3) How to organize the information?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754327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r>
              <a:rPr lang="en-US" dirty="0"/>
              <a:t>	</a:t>
            </a:r>
            <a:r>
              <a:rPr lang="en-US" dirty="0" smtClean="0"/>
              <a:t>Billions of search queries per day!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4512733" y="2572142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1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335870" y="3410342"/>
            <a:ext cx="728134" cy="199999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92800" y="3175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Frequently queried aspects.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400" y="2503964"/>
            <a:ext cx="6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is similar to Q if Aspects(E) is similar to Aspects(Q)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2400" y="3767435"/>
            <a:ext cx="5422900" cy="646331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Computing similarity for all entities </a:t>
            </a:r>
            <a:r>
              <a:rPr lang="en-US" dirty="0"/>
              <a:t>is expensive.</a:t>
            </a:r>
          </a:p>
          <a:p>
            <a:r>
              <a:rPr lang="en-US" dirty="0"/>
              <a:t>	Billions of searches happen per day!</a:t>
            </a:r>
          </a:p>
        </p:txBody>
      </p: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04471" y="1195246"/>
            <a:ext cx="5990908" cy="2826508"/>
            <a:chOff x="2137058" y="979346"/>
            <a:chExt cx="5990908" cy="2826508"/>
          </a:xfrm>
        </p:grpSpPr>
        <p:sp>
          <p:nvSpPr>
            <p:cNvPr id="44" name="TextBox 43"/>
            <p:cNvSpPr txBox="1"/>
            <p:nvPr/>
          </p:nvSpPr>
          <p:spPr>
            <a:xfrm>
              <a:off x="2174595" y="1003735"/>
              <a:ext cx="182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Search Sessions</a:t>
              </a:r>
              <a:endParaRPr lang="en-US" sz="1600" b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221320" y="2368336"/>
              <a:ext cx="92921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283935" y="1582612"/>
              <a:ext cx="284403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Pirates of the Caribbean</a:t>
              </a:r>
            </a:p>
            <a:p>
              <a:r>
                <a:rPr lang="en-US" sz="1400" dirty="0" smtClean="0"/>
                <a:t>Nicolas Cage</a:t>
              </a:r>
            </a:p>
            <a:p>
              <a:r>
                <a:rPr lang="en-US" sz="1400" b="1" strike="sngStrike" dirty="0" smtClean="0">
                  <a:solidFill>
                    <a:srgbClr val="FF6600"/>
                  </a:solidFill>
                </a:rPr>
                <a:t>Google</a:t>
              </a:r>
            </a:p>
            <a:p>
              <a:r>
                <a:rPr lang="en-US" sz="1400" dirty="0" smtClean="0"/>
                <a:t>John Cusack</a:t>
              </a:r>
            </a:p>
            <a:p>
              <a:r>
                <a:rPr lang="en-US" sz="1400" b="1" strike="sngStrike" dirty="0" err="1" smtClean="0">
                  <a:solidFill>
                    <a:srgbClr val="FF6600"/>
                  </a:solidFill>
                </a:rPr>
                <a:t>Walmart</a:t>
              </a:r>
              <a:endParaRPr lang="en-US" sz="1400" b="1" strike="sngStrike" dirty="0" smtClean="0">
                <a:solidFill>
                  <a:srgbClr val="FF6600"/>
                </a:solidFill>
              </a:endParaRP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….</a:t>
              </a:r>
              <a:endParaRPr lang="en-US" sz="14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37058" y="1481989"/>
              <a:ext cx="2403566" cy="2323865"/>
              <a:chOff x="2137058" y="1342289"/>
              <a:chExt cx="2403566" cy="232386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390495" y="1357830"/>
                <a:ext cx="2150129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Johnny Depp</a:t>
                </a:r>
              </a:p>
              <a:p>
                <a:r>
                  <a:rPr lang="en-US" sz="1200" dirty="0" smtClean="0"/>
                  <a:t>Pirates </a:t>
                </a:r>
                <a:r>
                  <a:rPr lang="en-US" sz="1200" dirty="0"/>
                  <a:t>of the Caribbean</a:t>
                </a:r>
              </a:p>
              <a:p>
                <a:endParaRPr lang="en-US" sz="1200" dirty="0" smtClean="0">
                  <a:solidFill>
                    <a:schemeClr val="accent1"/>
                  </a:solidFill>
                </a:endParaRPr>
              </a:p>
              <a:p>
                <a:r>
                  <a:rPr lang="en-US" sz="1200" b="1" dirty="0"/>
                  <a:t>Johnny </a:t>
                </a:r>
                <a:r>
                  <a:rPr lang="en-US" sz="1200" b="1" dirty="0" smtClean="0"/>
                  <a:t>Depp</a:t>
                </a:r>
                <a:endParaRPr lang="en-US" sz="1200" b="1" dirty="0">
                  <a:solidFill>
                    <a:schemeClr val="accent1"/>
                  </a:solidFill>
                </a:endParaRPr>
              </a:p>
              <a:p>
                <a:r>
                  <a:rPr lang="en-US" sz="1200" dirty="0" smtClean="0">
                    <a:solidFill>
                      <a:srgbClr val="292934"/>
                    </a:solidFill>
                  </a:rPr>
                  <a:t>Nicolas </a:t>
                </a:r>
                <a:r>
                  <a:rPr lang="en-US" sz="1200" dirty="0">
                    <a:solidFill>
                      <a:srgbClr val="292934"/>
                    </a:solidFill>
                  </a:rPr>
                  <a:t>Cage</a:t>
                </a:r>
              </a:p>
              <a:p>
                <a:r>
                  <a:rPr lang="en-US" sz="1200" dirty="0"/>
                  <a:t>Google</a:t>
                </a:r>
              </a:p>
              <a:p>
                <a:r>
                  <a:rPr lang="en-US" sz="1200" dirty="0"/>
                  <a:t>John Cusack</a:t>
                </a:r>
              </a:p>
              <a:p>
                <a:endParaRPr lang="en-US" sz="1200" dirty="0" smtClean="0"/>
              </a:p>
              <a:p>
                <a:r>
                  <a:rPr lang="en-US" sz="1200" dirty="0" err="1" smtClean="0"/>
                  <a:t>Walmart</a:t>
                </a:r>
                <a:endParaRPr lang="en-US" sz="1200" dirty="0"/>
              </a:p>
              <a:p>
                <a:r>
                  <a:rPr lang="en-US" sz="1200" dirty="0"/>
                  <a:t>Joe </a:t>
                </a:r>
                <a:r>
                  <a:rPr lang="en-US" sz="1200" dirty="0" err="1"/>
                  <a:t>Pesci</a:t>
                </a:r>
                <a:endParaRPr lang="en-US" sz="1200" dirty="0"/>
              </a:p>
              <a:p>
                <a:r>
                  <a:rPr lang="en-US" sz="1200" b="1" dirty="0"/>
                  <a:t>Johnny Depp</a:t>
                </a:r>
                <a:r>
                  <a:rPr lang="en-US" sz="1200" dirty="0"/>
                  <a:t> birthday</a:t>
                </a:r>
              </a:p>
              <a:p>
                <a:endParaRPr lang="en-US" sz="1200" dirty="0"/>
              </a:p>
            </p:txBody>
          </p:sp>
          <p:sp>
            <p:nvSpPr>
              <p:cNvPr id="60" name="Left Brace 59"/>
              <p:cNvSpPr/>
              <p:nvPr/>
            </p:nvSpPr>
            <p:spPr>
              <a:xfrm>
                <a:off x="2137058" y="1342289"/>
                <a:ext cx="267567" cy="59797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Left Brace 71"/>
              <p:cNvSpPr/>
              <p:nvPr/>
            </p:nvSpPr>
            <p:spPr>
              <a:xfrm>
                <a:off x="2151874" y="1996344"/>
                <a:ext cx="267567" cy="87102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Left Brace 72"/>
              <p:cNvSpPr/>
              <p:nvPr/>
            </p:nvSpPr>
            <p:spPr>
              <a:xfrm>
                <a:off x="2151874" y="2918164"/>
                <a:ext cx="252751" cy="698495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086733" y="979346"/>
              <a:ext cx="2677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Candidate Related Topics</a:t>
              </a:r>
              <a:endParaRPr lang="en-US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81767" y="4133933"/>
            <a:ext cx="5436316" cy="2608356"/>
            <a:chOff x="2071884" y="3956133"/>
            <a:chExt cx="5436316" cy="2608356"/>
          </a:xfrm>
        </p:grpSpPr>
        <p:sp>
          <p:nvSpPr>
            <p:cNvPr id="16" name="TextBox 15"/>
            <p:cNvSpPr txBox="1"/>
            <p:nvPr/>
          </p:nvSpPr>
          <p:spPr>
            <a:xfrm>
              <a:off x="5086733" y="3956133"/>
              <a:ext cx="242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Top</a:t>
              </a:r>
              <a:r>
                <a:rPr lang="en-US" sz="1600" b="1" dirty="0"/>
                <a:t> </a:t>
              </a:r>
              <a:r>
                <a:rPr lang="en-US" sz="1600" b="1" dirty="0" smtClean="0"/>
                <a:t>Related Entities</a:t>
              </a:r>
              <a:endParaRPr lang="en-US" sz="16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174595" y="4507089"/>
              <a:ext cx="4578911" cy="2057400"/>
              <a:chOff x="1348609" y="4507089"/>
              <a:chExt cx="4578911" cy="2057400"/>
            </a:xfrm>
          </p:grpSpPr>
          <p:sp>
            <p:nvSpPr>
              <p:cNvPr id="15" name="Double Bracket 14"/>
              <p:cNvSpPr/>
              <p:nvPr/>
            </p:nvSpPr>
            <p:spPr>
              <a:xfrm>
                <a:off x="4457949" y="4560010"/>
                <a:ext cx="1469571" cy="19050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 Cusack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Joe </a:t>
                </a:r>
                <a:r>
                  <a:rPr lang="en-US" sz="1200" dirty="0" err="1" smtClean="0">
                    <a:latin typeface="Arial Narrow" pitchFamily="34" charset="0"/>
                  </a:rPr>
                  <a:t>Pesci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Denzel Washington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Scott Glen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Nicolas Cage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cxnSp>
            <p:nvCxnSpPr>
              <p:cNvPr id="27" name="Straight Arrow Connector 26"/>
              <p:cNvCxnSpPr>
                <a:stCxn id="83" idx="3"/>
                <a:endCxn id="15" idx="1"/>
              </p:cNvCxnSpPr>
              <p:nvPr/>
            </p:nvCxnSpPr>
            <p:spPr>
              <a:xfrm>
                <a:off x="3406009" y="5497689"/>
                <a:ext cx="1051940" cy="148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1348609" y="4507089"/>
                <a:ext cx="2057400" cy="2057400"/>
                <a:chOff x="3966121" y="3403284"/>
                <a:chExt cx="2057400" cy="2057400"/>
              </a:xfrm>
            </p:grpSpPr>
            <p:sp>
              <p:nvSpPr>
                <p:cNvPr id="83" name="Flowchart: Decision 82"/>
                <p:cNvSpPr/>
                <p:nvPr/>
              </p:nvSpPr>
              <p:spPr>
                <a:xfrm>
                  <a:off x="5642521" y="4241484"/>
                  <a:ext cx="381000" cy="304800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=</a:t>
                  </a:r>
                  <a:endParaRPr lang="en-US" dirty="0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966121" y="3403284"/>
                  <a:ext cx="1866900" cy="2057400"/>
                  <a:chOff x="3966121" y="3403284"/>
                  <a:chExt cx="1866900" cy="2057400"/>
                </a:xfrm>
              </p:grpSpPr>
              <p:sp>
                <p:nvSpPr>
                  <p:cNvPr id="5" name="Double Bracket 4"/>
                  <p:cNvSpPr/>
                  <p:nvPr/>
                </p:nvSpPr>
                <p:spPr>
                  <a:xfrm>
                    <a:off x="3966121" y="44700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</p:txBody>
              </p:sp>
              <p:sp>
                <p:nvSpPr>
                  <p:cNvPr id="56" name="Double Bracket 55"/>
                  <p:cNvSpPr/>
                  <p:nvPr/>
                </p:nvSpPr>
                <p:spPr>
                  <a:xfrm>
                    <a:off x="3966121" y="34032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Nicholas Cage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400" dirty="0" smtClean="0">
                        <a:latin typeface="Arial Narrow" pitchFamily="34" charset="0"/>
                      </a:rPr>
                      <a:t>…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stCxn id="56" idx="3"/>
                    <a:endCxn id="83" idx="0"/>
                  </p:cNvCxnSpPr>
                  <p:nvPr/>
                </p:nvCxnSpPr>
                <p:spPr>
                  <a:xfrm>
                    <a:off x="5490121" y="3898584"/>
                    <a:ext cx="342900" cy="3429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hape 80"/>
                  <p:cNvCxnSpPr>
                    <a:stCxn id="5" idx="3"/>
                    <a:endCxn id="83" idx="2"/>
                  </p:cNvCxnSpPr>
                  <p:nvPr/>
                </p:nvCxnSpPr>
                <p:spPr>
                  <a:xfrm flipV="1">
                    <a:off x="5490121" y="4546284"/>
                    <a:ext cx="342900" cy="4191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3" name="TextBox 22"/>
            <p:cNvSpPr txBox="1"/>
            <p:nvPr/>
          </p:nvSpPr>
          <p:spPr>
            <a:xfrm>
              <a:off x="2071884" y="3956133"/>
              <a:ext cx="2518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Aspect model Similarity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1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21000"/>
            <a:ext cx="66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should you care about knowledge extraction?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IR techniques</a:t>
            </a:r>
            <a:r>
              <a:rPr lang="en-US" dirty="0" smtClean="0"/>
              <a:t>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Word-precedence to order sentences in a biographical timeline</a:t>
            </a:r>
          </a:p>
          <a:p>
            <a:pPr lvl="1"/>
            <a:r>
              <a:rPr lang="en-US" dirty="0" smtClean="0"/>
              <a:t>Leverage Wikipedia biographies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Automatically construct a topic page for entities using query log aspects.</a:t>
            </a:r>
          </a:p>
          <a:p>
            <a:pPr lvl="1"/>
            <a:r>
              <a:rPr lang="en-US" dirty="0" smtClean="0"/>
              <a:t>Knowledge-driven content selection is useful for organizing information.</a:t>
            </a:r>
            <a:endParaRPr lang="en-US" dirty="0"/>
          </a:p>
          <a:p>
            <a:pPr lvl="1"/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538252" y="2868084"/>
            <a:ext cx="2476500" cy="1536700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28800" y="4089400"/>
            <a:ext cx="5880100" cy="1879600"/>
          </a:xfrm>
          <a:prstGeom prst="rect">
            <a:avLst/>
          </a:prstGeom>
          <a:solidFill>
            <a:srgbClr val="E29956"/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can current information extraction systems do?</a:t>
            </a:r>
          </a:p>
        </p:txBody>
      </p:sp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305800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</a:t>
            </a:r>
            <a:r>
              <a:rPr lang="en-US" sz="2000" b="1" dirty="0"/>
              <a:t>semantic</a:t>
            </a:r>
            <a:r>
              <a:rPr lang="en-US" sz="2000" dirty="0"/>
              <a:t> relationships between entities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554135" y="3204535"/>
            <a:ext cx="4793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mployee(Ned Colletti, Dodgers)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</a:t>
            </a:r>
            <a:r>
              <a:rPr lang="en-US" sz="1400" dirty="0"/>
              <a:t>Mark Fainaru-</a:t>
            </a:r>
            <a:r>
              <a:rPr lang="en-US" sz="1400" dirty="0" smtClean="0"/>
              <a:t>Wada, ESPN)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mployee(TJ Quinn, </a:t>
            </a:r>
            <a:r>
              <a:rPr lang="en-US" sz="1400" dirty="0"/>
              <a:t>ESPN</a:t>
            </a:r>
            <a:r>
              <a:rPr lang="en-US" sz="1400" dirty="0" smtClean="0"/>
              <a:t>)</a:t>
            </a:r>
            <a:endParaRPr lang="en-US" sz="1400" dirty="0"/>
          </a:p>
          <a:p>
            <a:pPr algn="just"/>
            <a:r>
              <a:rPr lang="en-US" sz="1400" dirty="0"/>
              <a:t>L</a:t>
            </a:r>
            <a:r>
              <a:rPr lang="en-US" sz="1400" dirty="0" smtClean="0"/>
              <a:t>ocated-at(</a:t>
            </a:r>
            <a:r>
              <a:rPr lang="en-US" sz="1400" dirty="0"/>
              <a:t>Ned Colletti, </a:t>
            </a:r>
            <a:r>
              <a:rPr lang="en-US" sz="1400" dirty="0" smtClean="0"/>
              <a:t>Dodger’s stadium)</a:t>
            </a:r>
          </a:p>
          <a:p>
            <a:pPr algn="just"/>
            <a:r>
              <a:rPr lang="en-US" sz="1400" dirty="0" smtClean="0"/>
              <a:t>…</a:t>
            </a:r>
            <a:endParaRPr lang="en-US" sz="1400" dirty="0"/>
          </a:p>
          <a:p>
            <a:pPr algn="just"/>
            <a:endParaRPr lang="en-US" sz="1400" dirty="0" smtClean="0"/>
          </a:p>
        </p:txBody>
      </p:sp>
      <p:sp>
        <p:nvSpPr>
          <p:cNvPr id="10" name="Right Arrow 9"/>
          <p:cNvSpPr/>
          <p:nvPr/>
        </p:nvSpPr>
        <p:spPr>
          <a:xfrm>
            <a:off x="4080934" y="3793067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74536" y="3309327"/>
            <a:ext cx="17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Traditional IE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2371380"/>
            <a:ext cx="3352397" cy="403187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800" b="1" dirty="0"/>
              <a:t> </a:t>
            </a:r>
            <a:r>
              <a:rPr lang="en-US" sz="800" b="1" dirty="0">
                <a:solidFill>
                  <a:srgbClr val="3366FF"/>
                </a:solidFill>
              </a:rPr>
              <a:t>Manny Ramirez</a:t>
            </a:r>
            <a:r>
              <a:rPr lang="en-US" sz="800" dirty="0"/>
              <a:t> joined a </a:t>
            </a:r>
            <a:r>
              <a:rPr lang="en-US" sz="800" dirty="0" smtClean="0"/>
              <a:t>growing </a:t>
            </a:r>
            <a:r>
              <a:rPr lang="en-US" sz="800" dirty="0"/>
              <a:t>lineup of All-Stars linked to drugs </a:t>
            </a:r>
            <a:r>
              <a:rPr lang="en-US" sz="800" b="1" dirty="0">
                <a:solidFill>
                  <a:srgbClr val="FF0000"/>
                </a:solidFill>
              </a:rPr>
              <a:t>Thursday</a:t>
            </a:r>
            <a:r>
              <a:rPr lang="en-US" sz="800" dirty="0"/>
              <a:t>, with the dreadlocked slugger banished for 50 games by a sport that cannot shake free from scandal.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</a:t>
            </a:r>
            <a:r>
              <a:rPr lang="en-US" sz="800" b="1" dirty="0">
                <a:solidFill>
                  <a:srgbClr val="008000"/>
                </a:solidFill>
              </a:rPr>
              <a:t>Los Angeles Dodgers</a:t>
            </a:r>
            <a:r>
              <a:rPr lang="en-US" sz="800" b="1" dirty="0"/>
              <a:t> </a:t>
            </a:r>
            <a:r>
              <a:rPr lang="en-US" sz="800" dirty="0"/>
              <a:t>star said he did not take steroids and was prescribed medication by a doctor that contained a banned substance.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"It's a dark day for baseball and certainly for this organization," </a:t>
            </a:r>
            <a:r>
              <a:rPr lang="en-US" sz="800" b="1" dirty="0">
                <a:solidFill>
                  <a:srgbClr val="3366FF"/>
                </a:solidFill>
              </a:rPr>
              <a:t>Dodgers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general manager </a:t>
            </a:r>
            <a:r>
              <a:rPr lang="en-US" sz="800" b="1" dirty="0">
                <a:solidFill>
                  <a:srgbClr val="3366FF"/>
                </a:solidFill>
              </a:rPr>
              <a:t>Ned Colletti</a:t>
            </a:r>
            <a:r>
              <a:rPr lang="en-US" sz="800" dirty="0"/>
              <a:t> told reporters on the field at </a:t>
            </a:r>
            <a:r>
              <a:rPr lang="en-US" sz="800" b="1" dirty="0">
                <a:solidFill>
                  <a:srgbClr val="800000"/>
                </a:solidFill>
              </a:rPr>
              <a:t>Dodger Stadium</a:t>
            </a:r>
            <a:r>
              <a:rPr lang="en-US" sz="800" dirty="0"/>
              <a:t>. "This organization will never condone anything that isn't clean."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commissioner's office didn't announce the specific violation by the 36-year-old outfielder, who apologized to the </a:t>
            </a:r>
            <a:r>
              <a:rPr lang="en-US" sz="800" b="1" dirty="0">
                <a:solidFill>
                  <a:srgbClr val="008000"/>
                </a:solidFill>
              </a:rPr>
              <a:t>Dodgers</a:t>
            </a:r>
            <a:r>
              <a:rPr lang="en-US" sz="800" dirty="0"/>
              <a:t> and fans for "this whole situation."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However, testing by </a:t>
            </a:r>
            <a:r>
              <a:rPr lang="en-US" sz="800" b="1" dirty="0">
                <a:solidFill>
                  <a:srgbClr val="008000"/>
                </a:solidFill>
              </a:rPr>
              <a:t>Major League Baseball</a:t>
            </a:r>
            <a:r>
              <a:rPr lang="en-US" sz="800" dirty="0"/>
              <a:t> showed that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had testosterone in his body that was not natural and came from an artificial source, two people with knowledge of the case told </a:t>
            </a:r>
            <a:r>
              <a:rPr lang="en-US" sz="800" b="1" dirty="0">
                <a:solidFill>
                  <a:srgbClr val="008000"/>
                </a:solidFill>
              </a:rPr>
              <a:t>ESPN</a:t>
            </a:r>
            <a:r>
              <a:rPr lang="en-US" sz="800" dirty="0"/>
              <a:t>'s </a:t>
            </a:r>
            <a:r>
              <a:rPr lang="en-US" sz="800" b="1" dirty="0">
                <a:solidFill>
                  <a:srgbClr val="3366FF"/>
                </a:solidFill>
              </a:rPr>
              <a:t>Mark Fainaru-Wada</a:t>
            </a:r>
            <a:r>
              <a:rPr lang="en-US" sz="800" dirty="0"/>
              <a:t> and </a:t>
            </a:r>
            <a:r>
              <a:rPr lang="en-US" sz="800" b="1" dirty="0">
                <a:solidFill>
                  <a:srgbClr val="3366FF"/>
                </a:solidFill>
              </a:rPr>
              <a:t>T.J. Quinn</a:t>
            </a:r>
            <a:r>
              <a:rPr lang="en-US" sz="800" dirty="0"/>
              <a:t>. The sources said that in addition to the artificial testosterone,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was identified as using the female fertility drug human chorionic gonadotropin, or </a:t>
            </a:r>
            <a:r>
              <a:rPr lang="en-US" sz="800" dirty="0" err="1"/>
              <a:t>hCG</a:t>
            </a:r>
            <a:r>
              <a:rPr lang="en-US" sz="800" dirty="0"/>
              <a:t>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sources said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was suspended for using </a:t>
            </a:r>
            <a:r>
              <a:rPr lang="en-US" sz="800" dirty="0" err="1"/>
              <a:t>hCG</a:t>
            </a:r>
            <a:r>
              <a:rPr lang="en-US" sz="800" dirty="0"/>
              <a:t> because baseball had documentation to prove his use of the drug. A </a:t>
            </a:r>
            <a:r>
              <a:rPr lang="en-US" sz="800" b="1" dirty="0">
                <a:solidFill>
                  <a:srgbClr val="008000"/>
                </a:solidFill>
              </a:rPr>
              <a:t>Major League Baseball </a:t>
            </a:r>
            <a:r>
              <a:rPr lang="en-US" sz="800" dirty="0"/>
              <a:t>source said Ramirez's representatives indicated they would fight a suspension for using artificial testosterone.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, in a statement issued by the </a:t>
            </a:r>
            <a:r>
              <a:rPr lang="en-US" sz="800" b="1" dirty="0">
                <a:solidFill>
                  <a:srgbClr val="008000"/>
                </a:solidFill>
              </a:rPr>
              <a:t>players' union</a:t>
            </a:r>
            <a:r>
              <a:rPr lang="en-US" sz="800" dirty="0"/>
              <a:t>, said: "Recently, I saw a physician for a personal health issue. He gave me a medication, not a steroid, which he thought was OK to give </a:t>
            </a:r>
            <a:r>
              <a:rPr lang="en-US" sz="800" dirty="0" smtClean="0"/>
              <a:t>me.</a:t>
            </a:r>
          </a:p>
          <a:p>
            <a:pPr algn="just"/>
            <a:r>
              <a:rPr lang="en-US" sz="800" dirty="0" smtClean="0"/>
              <a:t>…</a:t>
            </a:r>
            <a:endParaRPr lang="en-US" sz="800" dirty="0"/>
          </a:p>
        </p:txBody>
      </p:sp>
      <p:sp>
        <p:nvSpPr>
          <p:cNvPr id="14" name="Rounded Rectangle 13"/>
          <p:cNvSpPr/>
          <p:nvPr/>
        </p:nvSpPr>
        <p:spPr>
          <a:xfrm>
            <a:off x="1998133" y="3454400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Relations need to be hand-specified!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6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33431"/>
              </p:ext>
            </p:extLst>
          </p:nvPr>
        </p:nvGraphicFramePr>
        <p:xfrm>
          <a:off x="630571" y="1592807"/>
          <a:ext cx="8804929" cy="565906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4900" y="901700"/>
            <a:ext cx="519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 between noun-phrases.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07120"/>
            <a:ext cx="1854200" cy="1373991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5071" y="47303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Template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</a:t>
            </a:r>
            <a:r>
              <a:rPr lang="en-US" sz="1200" b="1" dirty="0" smtClean="0"/>
              <a:t>	Roles</a:t>
            </a:r>
            <a:endParaRPr lang="en-US" sz="1200" b="1" dirty="0"/>
          </a:p>
          <a:p>
            <a:r>
              <a:rPr lang="en-US" sz="1200" dirty="0"/>
              <a:t>Player		</a:t>
            </a:r>
            <a:r>
              <a:rPr lang="en-US" sz="1200" dirty="0" smtClean="0"/>
              <a:t>	Person </a:t>
            </a:r>
            <a:r>
              <a:rPr lang="en-US" sz="1200" dirty="0"/>
              <a:t>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	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	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</a:t>
            </a:r>
            <a:r>
              <a:rPr lang="en-US" sz="1200" dirty="0" smtClean="0"/>
              <a:t>	Organization </a:t>
            </a:r>
            <a:r>
              <a:rPr lang="en-US" sz="1200" dirty="0"/>
              <a:t>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5" name="Right Arrow 14"/>
          <p:cNvSpPr/>
          <p:nvPr/>
        </p:nvSpPr>
        <p:spPr>
          <a:xfrm rot="5400000">
            <a:off x="1937496" y="26407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</a:t>
            </a:r>
            <a:r>
              <a:rPr lang="en-US" b="1" dirty="0" smtClean="0"/>
              <a:t>coherent</a:t>
            </a:r>
            <a:r>
              <a:rPr lang="en-US" dirty="0" smtClean="0"/>
              <a:t> </a:t>
            </a:r>
            <a:r>
              <a:rPr lang="en-US" b="1" dirty="0" smtClean="0"/>
              <a:t>open-domain </a:t>
            </a:r>
            <a:r>
              <a:rPr lang="en-US" dirty="0" smtClean="0"/>
              <a:t>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	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	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 or scenario.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by, 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2409143"/>
            <a:ext cx="2567158" cy="199138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982545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78142" y="1936673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86759" y="1936673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2332" y="5839849"/>
            <a:ext cx="25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IE Relations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2946806" y="5926102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205731" y="5836169"/>
            <a:ext cx="316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Relational Co-occurrence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R</a:t>
            </a:r>
            <a:r>
              <a:rPr lang="en-US" dirty="0" smtClean="0"/>
              <a:t>el-grams)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 flipV="1">
            <a:off x="5419078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5" grpId="0"/>
      <p:bldP spid="26" grpId="0" animBg="1"/>
      <p:bldP spid="27" grpId="0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3" y="1829832"/>
            <a:ext cx="1600200" cy="124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" y="1193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1.8 Million New York Times Articles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07" y="4032766"/>
            <a:ext cx="1843707" cy="596900"/>
          </a:xfrm>
          <a:prstGeom prst="rect">
            <a:avLst/>
          </a:prstGeom>
        </p:spPr>
      </p:pic>
      <p:sp>
        <p:nvSpPr>
          <p:cNvPr id="8" name="Predefined Process 7"/>
          <p:cNvSpPr/>
          <p:nvPr/>
        </p:nvSpPr>
        <p:spPr>
          <a:xfrm>
            <a:off x="2238844" y="4711700"/>
            <a:ext cx="1494956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Open Information Extractor</a:t>
            </a:r>
          </a:p>
          <a:p>
            <a:pPr algn="ctr"/>
            <a:endParaRPr lang="en-US" sz="1000" dirty="0" smtClean="0"/>
          </a:p>
        </p:txBody>
      </p:sp>
      <p:sp>
        <p:nvSpPr>
          <p:cNvPr id="9" name="Predefined Process 8"/>
          <p:cNvSpPr/>
          <p:nvPr/>
        </p:nvSpPr>
        <p:spPr>
          <a:xfrm>
            <a:off x="628963" y="4711700"/>
            <a:ext cx="1479237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Co-reference </a:t>
            </a:r>
          </a:p>
          <a:p>
            <a:pPr algn="ctr"/>
            <a:r>
              <a:rPr lang="en-US" sz="1000" dirty="0" smtClean="0"/>
              <a:t>Resolver</a:t>
            </a:r>
          </a:p>
          <a:p>
            <a:pPr algn="ctr"/>
            <a:endParaRPr lang="en-US" sz="1000" dirty="0" smtClean="0"/>
          </a:p>
        </p:txBody>
      </p:sp>
      <p:sp>
        <p:nvSpPr>
          <p:cNvPr id="10" name="Predefined Process 9"/>
          <p:cNvSpPr/>
          <p:nvPr/>
        </p:nvSpPr>
        <p:spPr>
          <a:xfrm>
            <a:off x="38801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 </a:t>
            </a:r>
          </a:p>
          <a:p>
            <a:pPr algn="ctr"/>
            <a:r>
              <a:rPr lang="en-US" sz="1000" dirty="0" smtClean="0"/>
              <a:t>Emitter</a:t>
            </a:r>
          </a:p>
        </p:txBody>
      </p:sp>
      <p:sp>
        <p:nvSpPr>
          <p:cNvPr id="11" name="Predefined Process 10"/>
          <p:cNvSpPr/>
          <p:nvPr/>
        </p:nvSpPr>
        <p:spPr>
          <a:xfrm>
            <a:off x="63185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</a:t>
            </a:r>
          </a:p>
          <a:p>
            <a:pPr algn="ctr"/>
            <a:r>
              <a:rPr lang="en-US" sz="1000" dirty="0" smtClean="0"/>
              <a:t>Counter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63700" y="5720834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Map</a:t>
            </a:r>
          </a:p>
          <a:p>
            <a:pPr algn="ctr"/>
            <a:r>
              <a:rPr lang="en-US" dirty="0" smtClean="0"/>
              <a:t>&gt; 55 Billion Relation Pairs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6100" y="5688568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</a:t>
            </a:r>
          </a:p>
        </p:txBody>
      </p:sp>
      <p:sp>
        <p:nvSpPr>
          <p:cNvPr id="15" name="Curved Right Arrow 14"/>
          <p:cNvSpPr/>
          <p:nvPr/>
        </p:nvSpPr>
        <p:spPr>
          <a:xfrm>
            <a:off x="241300" y="3365500"/>
            <a:ext cx="457200" cy="838200"/>
          </a:xfrm>
          <a:prstGeom prst="curv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flipV="1">
            <a:off x="7099300" y="3365500"/>
            <a:ext cx="406400" cy="838200"/>
          </a:xfrm>
          <a:prstGeom prst="curvedLef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06725"/>
              </p:ext>
            </p:extLst>
          </p:nvPr>
        </p:nvGraphicFramePr>
        <p:xfrm>
          <a:off x="5626100" y="1600200"/>
          <a:ext cx="2827869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823557" y="1123434"/>
            <a:ext cx="2551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~ 1.1 </a:t>
            </a:r>
            <a:r>
              <a:rPr lang="en-US" dirty="0"/>
              <a:t>Million Rel-grams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3307" y="412646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node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8600" y="414500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4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0" y="1007120"/>
            <a:ext cx="559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 </a:t>
            </a:r>
            <a:r>
              <a:rPr lang="en-US" dirty="0" smtClean="0"/>
              <a:t>generate a topic page for an entity.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3604" y="5194300"/>
            <a:ext cx="4215996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Need knowledge about salient aspects!</a:t>
            </a:r>
          </a:p>
        </p:txBody>
      </p:sp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Rel-grams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in the real world?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2048" y="3622989"/>
            <a:ext cx="7515716" cy="23091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Manual evaluation showed Rel-grams capture useful event knowledge.</a:t>
            </a:r>
          </a:p>
          <a:p>
            <a:endParaRPr lang="en-US" dirty="0" smtClean="0"/>
          </a:p>
          <a:p>
            <a:r>
              <a:rPr lang="en-US" dirty="0" smtClean="0"/>
              <a:t>	74% of Rel-grams are valid. i.e., 26% extraction errors</a:t>
            </a:r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93681" y="3644900"/>
            <a:ext cx="1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Seeds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46</a:t>
            </a:fld>
            <a:endParaRPr lang="en-US">
              <a:solidFill>
                <a:srgbClr val="003399"/>
              </a:solidFill>
            </a:endParaRP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368281"/>
              </p:ext>
            </p:extLst>
          </p:nvPr>
        </p:nvGraphicFramePr>
        <p:xfrm>
          <a:off x="2286000" y="2057400"/>
          <a:ext cx="5054600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6700" y="5537200"/>
            <a:ext cx="443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Differences are statistically significant.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269484" y="328930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5" y="2587599"/>
            <a:ext cx="4535234" cy="3142092"/>
          </a:xfrm>
          <a:prstGeom prst="rect">
            <a:avLst/>
          </a:prstGeom>
          <a:ln>
            <a:solidFill>
              <a:srgbClr val="00009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4" y="2953134"/>
            <a:ext cx="4673736" cy="324534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64" y="3283673"/>
            <a:ext cx="4725690" cy="327739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b="1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Text-based reasoning	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655339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71" y="25819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1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Reasoning with Automatically Extracted Knowledge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31900" y="8522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Iron nail is a conductor of electricity.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Metals are excellent conductors of electricity and heat.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3073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307391"/>
            <a:ext cx="5610331" cy="13234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iron nail is made of iron + 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	=&gt; iron nail is a conductor of electricity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8" grpId="0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Reasoning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Deep vs. Shallow Trade-off</a:t>
            </a: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885693064"/>
              </p:ext>
            </p:extLst>
          </p:nvPr>
        </p:nvGraphicFramePr>
        <p:xfrm>
          <a:off x="1524000" y="162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6070" y="3200400"/>
            <a:ext cx="30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Reasoning power </a:t>
            </a:r>
          </a:p>
          <a:p>
            <a:pPr algn="ctr"/>
            <a:r>
              <a:rPr lang="en-US" dirty="0" smtClean="0"/>
              <a:t>Extraction difficulty</a:t>
            </a:r>
          </a:p>
          <a:p>
            <a:pPr algn="ctr"/>
            <a:r>
              <a:rPr lang="en-US" dirty="0" smtClean="0"/>
              <a:t>Handling gaps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58674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Hybrid mechanism with deep reasoning as much as possible</a:t>
            </a:r>
          </a:p>
          <a:p>
            <a:endParaRPr lang="en-US" dirty="0"/>
          </a:p>
          <a:p>
            <a:r>
              <a:rPr lang="en-US" dirty="0" smtClean="0"/>
              <a:t>Shallow as back-off for robustness.</a:t>
            </a:r>
          </a:p>
        </p:txBody>
      </p:sp>
    </p:spTree>
    <p:extLst>
      <p:ext uri="{BB962C8B-B14F-4D97-AF65-F5344CB8AC3E}">
        <p14:creationId xmlns:p14="http://schemas.microsoft.com/office/powerpoint/2010/main" val="238263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 and Mobile Search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24000" y="3732605"/>
            <a:ext cx="1681074" cy="1024467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7942" y="1062772"/>
            <a:ext cx="772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knowledge help effective and efficient access to information?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5684" y="5079114"/>
            <a:ext cx="42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Knowledge-driven one-shot responses.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7410" y="2577214"/>
            <a:ext cx="42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schemas for event retrieval.</a:t>
            </a:r>
          </a:p>
          <a:p>
            <a:r>
              <a:rPr lang="en-US" dirty="0" smtClean="0"/>
              <a:t>Semantic representations.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6973" y="2460659"/>
            <a:ext cx="3289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dirty="0" smtClean="0"/>
              <a:t>all </a:t>
            </a:r>
            <a:r>
              <a:rPr lang="en-US" dirty="0"/>
              <a:t>your information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all </a:t>
            </a:r>
            <a:r>
              <a:rPr lang="en-US" b="1" dirty="0"/>
              <a:t>devices</a:t>
            </a:r>
            <a:r>
              <a:rPr lang="en-US" b="1" dirty="0" smtClean="0"/>
              <a:t>.</a:t>
            </a:r>
          </a:p>
          <a:p>
            <a:r>
              <a:rPr lang="en-US" b="1" dirty="0"/>
              <a:t>	</a:t>
            </a:r>
            <a:r>
              <a:rPr lang="en-US" b="1" dirty="0" smtClean="0"/>
              <a:t>	FindAll	2.0</a:t>
            </a:r>
          </a:p>
          <a:p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sz="1600" dirty="0" smtClean="0"/>
              <a:t>[</a:t>
            </a:r>
            <a:r>
              <a:rPr lang="en-US" sz="1600" dirty="0" err="1" smtClean="0"/>
              <a:t>CoNext</a:t>
            </a:r>
            <a:r>
              <a:rPr lang="en-US" sz="1600" dirty="0" smtClean="0"/>
              <a:t> 2012]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93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536700"/>
            <a:ext cx="4216400" cy="236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4165600"/>
            <a:ext cx="848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Open-domain knowledge extraction 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1) Distill the vast amounts of information online.</a:t>
            </a:r>
          </a:p>
          <a:p>
            <a:r>
              <a:rPr lang="en-US" dirty="0"/>
              <a:t>	</a:t>
            </a:r>
            <a:r>
              <a:rPr lang="en-US" dirty="0" smtClean="0"/>
              <a:t>2) Perform reasoning to accomplish human-level performance on AI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7723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8161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7708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Thanks. Talk to me if any of these interest you!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2432" y="2604968"/>
            <a:ext cx="2801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Topic Pages</a:t>
            </a:r>
          </a:p>
          <a:p>
            <a:r>
              <a:rPr lang="en-US" sz="1400" dirty="0" smtClean="0"/>
              <a:t>[CIKM 2009] </a:t>
            </a:r>
          </a:p>
          <a:p>
            <a:r>
              <a:rPr lang="en-US" sz="1400" dirty="0" smtClean="0"/>
              <a:t>[ICSC 2010]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53266" y="1327843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 Schemas</a:t>
            </a:r>
          </a:p>
          <a:p>
            <a:r>
              <a:rPr lang="en-US" sz="1400" dirty="0" smtClean="0"/>
              <a:t>[EMNLP 2013]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09" y="2187776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Rel-grams</a:t>
            </a:r>
          </a:p>
          <a:p>
            <a:r>
              <a:rPr lang="en-US" sz="1400" dirty="0" smtClean="0"/>
              <a:t>[AKBC 2012]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68599" y="2906705"/>
            <a:ext cx="239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Query Reduction</a:t>
            </a:r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77518" y="4963621"/>
            <a:ext cx="176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TailEnder</a:t>
            </a:r>
          </a:p>
          <a:p>
            <a:r>
              <a:rPr lang="en-US" sz="14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5625" y="4451717"/>
            <a:ext cx="25152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FindAll</a:t>
            </a:r>
            <a:endParaRPr lang="en-US" sz="1400" dirty="0"/>
          </a:p>
          <a:p>
            <a:r>
              <a:rPr lang="en-US" sz="1400" dirty="0"/>
              <a:t>[</a:t>
            </a:r>
            <a:r>
              <a:rPr lang="en-US" sz="1400" dirty="0" err="1"/>
              <a:t>CoNext</a:t>
            </a:r>
            <a:r>
              <a:rPr lang="en-US" sz="14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470" y="1958637"/>
            <a:ext cx="28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</a:t>
            </a:r>
          </a:p>
          <a:p>
            <a:r>
              <a:rPr lang="en-US" dirty="0" smtClean="0"/>
              <a:t>Extraction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50800" y="1717337"/>
            <a:ext cx="28416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</a:p>
          <a:p>
            <a:endParaRPr lang="en-US" dirty="0"/>
          </a:p>
          <a:p>
            <a:r>
              <a:rPr lang="en-US" sz="1600" dirty="0" smtClean="0"/>
              <a:t>Predicting Search Quality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8598" y="3792191"/>
            <a:ext cx="38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Performance Prediction</a:t>
            </a:r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168708" y="5308919"/>
            <a:ext cx="4292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</a:p>
          <a:p>
            <a:endParaRPr lang="en-US" dirty="0" smtClean="0"/>
          </a:p>
          <a:p>
            <a:r>
              <a:rPr lang="en-US" sz="1600" dirty="0" smtClean="0"/>
              <a:t>Energy efficient search on phones.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</a:t>
            </a:r>
            <a:r>
              <a:rPr lang="en-US" dirty="0" smtClean="0"/>
              <a:t>inference</a:t>
            </a:r>
            <a:r>
              <a:rPr lang="en-US" dirty="0"/>
              <a:t>!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b="1" dirty="0" smtClean="0"/>
              <a:t>Schemas</a:t>
            </a:r>
            <a:r>
              <a:rPr lang="en-US" dirty="0" smtClean="0"/>
              <a:t>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</a:t>
            </a:r>
            <a:r>
              <a:rPr lang="en-US" dirty="0" smtClean="0"/>
              <a:t>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3) </a:t>
            </a:r>
            <a:r>
              <a:rPr lang="en-US" b="1" dirty="0" smtClean="0"/>
              <a:t>Knowledge Extraction</a:t>
            </a:r>
            <a:r>
              <a:rPr lang="en-US" dirty="0" smtClean="0"/>
              <a:t> for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15236</TotalTime>
  <Words>4508</Words>
  <Application>Microsoft Macintosh PowerPoint</Application>
  <PresentationFormat>On-screen Show (4:3)</PresentationFormat>
  <Paragraphs>1257</Paragraphs>
  <Slides>66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Default Theme</vt:lpstr>
      <vt:lpstr>Open-domain Knowledge Extraction</vt:lpstr>
      <vt:lpstr>Motivation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Finding Related Entities</vt:lpstr>
      <vt:lpstr>Retrieving and Organizing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Traditional Information Extraction</vt:lpstr>
      <vt:lpstr>Open Information Extraction</vt:lpstr>
      <vt:lpstr>Open Information Extraction</vt:lpstr>
      <vt:lpstr>Event Extraction using Templates</vt:lpstr>
      <vt:lpstr>Will this scale?</vt:lpstr>
      <vt:lpstr>Our Goal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Implementation</vt:lpstr>
      <vt:lpstr>Do Rel-grams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4th Grade Science Exam Results</vt:lpstr>
      <vt:lpstr>Summary</vt:lpstr>
      <vt:lpstr>Future Directions</vt:lpstr>
      <vt:lpstr>Reasoning with Automatically Extracted Knowledge</vt:lpstr>
      <vt:lpstr>Challenges in Reasoning</vt:lpstr>
      <vt:lpstr>Information Retrieval and Mobile Search</vt:lpstr>
      <vt:lpstr>Conclusion</vt:lpstr>
      <vt:lpstr>Thanks. Talk to me if any of these interest you!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1198</cp:revision>
  <dcterms:created xsi:type="dcterms:W3CDTF">2014-03-02T05:49:10Z</dcterms:created>
  <dcterms:modified xsi:type="dcterms:W3CDTF">2014-03-14T15:54:43Z</dcterms:modified>
</cp:coreProperties>
</file>